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PT Sans Narrow" panose="020B0506020203020204" pitchFamily="34" charset="77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619B6B-C76A-4512-93D2-BAA9B13298F0}">
  <a:tblStyle styleId="{F0619B6B-C76A-4512-93D2-BAA9B13298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181"/>
  </p:normalViewPr>
  <p:slideViewPr>
    <p:cSldViewPr snapToGrid="0" snapToObjects="1">
      <p:cViewPr varScale="1">
        <p:scale>
          <a:sx n="73" d="100"/>
          <a:sy n="73" d="100"/>
        </p:scale>
        <p:origin x="13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303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303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303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303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303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303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303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303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303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Shape 56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Shape 57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58" name="Shape 5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Shape 59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0" name="Shape 60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61" name="Shape 61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Shape 6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-50" y="3429200"/>
            <a:ext cx="9144000" cy="342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1086400"/>
            <a:ext cx="85713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Shape 92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hasCustomPrompt="1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851750" y="2335700"/>
            <a:ext cx="74211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0">
                <a:solidFill>
                  <a:srgbClr val="000000"/>
                </a:solidFill>
              </a:rPr>
              <a:t>RGB-D Object Detection using the Fast R-CNN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Xiaoqiang Yan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CICS, UMass Amherst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-125" y="6189900"/>
            <a:ext cx="9144000" cy="5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3901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311700" y="1434433"/>
            <a:ext cx="85206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●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Importance of pre-trained model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marR="0" lvl="1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ImageNet pre-trained VGG16</a:t>
            </a: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is better than random initilization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●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Richer features from depth images perform better  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HHA</a:t>
            </a: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is better than pure disparity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●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Combining different modalities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Averaging scores of RGB and HHA modalities gives the best performance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Joint training is slightly worse (we have to fix first three conv layers due to GPU memory constraint)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151350" y="6181333"/>
            <a:ext cx="8929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RGB-D Object Detection using the Fast R-CNN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											         -Xiaoqiang Yan (CICS, UMass Amherst)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-125" y="6189900"/>
            <a:ext cx="9144000" cy="5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3901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282026"/>
            <a:ext cx="8520600" cy="3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●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Architecture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marR="0" lvl="1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Fast R-CNN [Girshick ICCV 2015]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●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Modalities 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RGB modality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Depth modality (disparity or HHA* [Gupta et al. ECCV 2014])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●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Database: NYUD2 [Silberman et al ECCV 2012]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759 image pairs in training set 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654 image pairs in testing set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151350" y="6181333"/>
            <a:ext cx="8929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RGB-D Object Detection using the Fast R-CNN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											         -Xiaoqiang Yan (CICS, UMass Amherst)</a:t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375775" y="5584625"/>
            <a:ext cx="78015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*HHA: Horizontal disparity, Height above ground, Angle with gravity [Gupta et al. ECCV 2014]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-125" y="6189900"/>
            <a:ext cx="9144000" cy="5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575" y="257033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Architecture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151350" y="6181333"/>
            <a:ext cx="8929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RGB-D Object Detection using the Fast R-CNN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											         -Xiaoqiang Yan (CICS, UMass Amherst)</a:t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465379" y="1252722"/>
            <a:ext cx="8399780" cy="4464751"/>
            <a:chOff x="87750" y="101360"/>
            <a:chExt cx="9005875" cy="3776965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750" y="119150"/>
              <a:ext cx="2233745" cy="169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Shape 131"/>
            <p:cNvSpPr/>
            <p:nvPr/>
          </p:nvSpPr>
          <p:spPr>
            <a:xfrm flipH="1">
              <a:off x="4176725" y="104850"/>
              <a:ext cx="535500" cy="1695300"/>
            </a:xfrm>
            <a:prstGeom prst="cube">
              <a:avLst>
                <a:gd name="adj" fmla="val 79948"/>
              </a:avLst>
            </a:prstGeom>
            <a:solidFill>
              <a:srgbClr val="A4C2F4"/>
            </a:solidFill>
            <a:ln w="9525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flipH="1">
              <a:off x="4210025" y="397600"/>
              <a:ext cx="316500" cy="1128300"/>
            </a:xfrm>
            <a:prstGeom prst="cube">
              <a:avLst>
                <a:gd name="adj" fmla="val 79948"/>
              </a:avLst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 txBox="1"/>
            <p:nvPr/>
          </p:nvSpPr>
          <p:spPr>
            <a:xfrm>
              <a:off x="477528" y="1729609"/>
              <a:ext cx="16926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Image+Proposal</a:t>
              </a:r>
              <a:endParaRPr/>
            </a:p>
          </p:txBody>
        </p:sp>
        <p:sp>
          <p:nvSpPr>
            <p:cNvPr id="134" name="Shape 134"/>
            <p:cNvSpPr txBox="1"/>
            <p:nvPr/>
          </p:nvSpPr>
          <p:spPr>
            <a:xfrm>
              <a:off x="3754125" y="1760125"/>
              <a:ext cx="15762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Feature Map</a:t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5254125" y="609950"/>
              <a:ext cx="265200" cy="676500"/>
            </a:xfrm>
            <a:prstGeom prst="cube">
              <a:avLst>
                <a:gd name="adj" fmla="val 55524"/>
              </a:avLst>
            </a:prstGeom>
            <a:solidFill>
              <a:srgbClr val="C9DAF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4588800" y="216400"/>
              <a:ext cx="15762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ROI Pooling</a:t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143100" y="605725"/>
              <a:ext cx="106500" cy="864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439500" y="605575"/>
              <a:ext cx="106500" cy="864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5579400" y="1740400"/>
              <a:ext cx="15762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FC layers</a:t>
              </a:r>
              <a:endParaRPr/>
            </a:p>
          </p:txBody>
        </p:sp>
        <p:sp>
          <p:nvSpPr>
            <p:cNvPr id="140" name="Shape 140"/>
            <p:cNvSpPr txBox="1"/>
            <p:nvPr/>
          </p:nvSpPr>
          <p:spPr>
            <a:xfrm>
              <a:off x="7286125" y="333450"/>
              <a:ext cx="1807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Softmax Classifier</a:t>
              </a:r>
              <a:endParaRPr/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x="7286125" y="1324050"/>
              <a:ext cx="1807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BBox Regression</a:t>
              </a:r>
              <a:endParaRPr/>
            </a:p>
          </p:txBody>
        </p:sp>
        <p:cxnSp>
          <p:nvCxnSpPr>
            <p:cNvPr id="142" name="Shape 142"/>
            <p:cNvCxnSpPr>
              <a:endCxn id="140" idx="1"/>
            </p:cNvCxnSpPr>
            <p:nvPr/>
          </p:nvCxnSpPr>
          <p:spPr>
            <a:xfrm rot="10800000" flipH="1">
              <a:off x="6760225" y="500250"/>
              <a:ext cx="525900" cy="431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3" name="Shape 143"/>
            <p:cNvCxnSpPr/>
            <p:nvPr/>
          </p:nvCxnSpPr>
          <p:spPr>
            <a:xfrm rot="10800000" flipH="1">
              <a:off x="2333300" y="985350"/>
              <a:ext cx="1842600" cy="12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4" name="Shape 144"/>
            <p:cNvCxnSpPr>
              <a:endCxn id="141" idx="1"/>
            </p:cNvCxnSpPr>
            <p:nvPr/>
          </p:nvCxnSpPr>
          <p:spPr>
            <a:xfrm>
              <a:off x="6760225" y="1160250"/>
              <a:ext cx="52590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45" name="Shape 145"/>
            <p:cNvGrpSpPr/>
            <p:nvPr/>
          </p:nvGrpSpPr>
          <p:grpSpPr>
            <a:xfrm>
              <a:off x="2522344" y="101360"/>
              <a:ext cx="1302308" cy="1695240"/>
              <a:chOff x="6556536" y="13240375"/>
              <a:chExt cx="4257300" cy="4080000"/>
            </a:xfrm>
          </p:grpSpPr>
          <p:sp>
            <p:nvSpPr>
              <p:cNvPr id="146" name="Shape 146"/>
              <p:cNvSpPr/>
              <p:nvPr/>
            </p:nvSpPr>
            <p:spPr>
              <a:xfrm rot="5400000">
                <a:off x="6645186" y="13151725"/>
                <a:ext cx="4080000" cy="4257300"/>
              </a:xfrm>
              <a:prstGeom prst="trapezoid">
                <a:avLst>
                  <a:gd name="adj" fmla="val 25000"/>
                </a:avLst>
              </a:prstGeom>
              <a:solidFill>
                <a:srgbClr val="D9D9D9"/>
              </a:solidFill>
              <a:ln w="9525" cap="flat" cmpd="sng">
                <a:solidFill>
                  <a:srgbClr val="53585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Shape 147"/>
              <p:cNvSpPr txBox="1"/>
              <p:nvPr/>
            </p:nvSpPr>
            <p:spPr>
              <a:xfrm>
                <a:off x="6717816" y="14413618"/>
                <a:ext cx="3927600" cy="133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3000"/>
                  <a:t>Conv</a:t>
                </a:r>
                <a:endParaRPr sz="3000"/>
              </a:p>
            </p:txBody>
          </p:sp>
        </p:grpSp>
        <p:cxnSp>
          <p:nvCxnSpPr>
            <p:cNvPr id="148" name="Shape 148"/>
            <p:cNvCxnSpPr/>
            <p:nvPr/>
          </p:nvCxnSpPr>
          <p:spPr>
            <a:xfrm rot="10800000" flipH="1">
              <a:off x="4719025" y="995325"/>
              <a:ext cx="571200" cy="2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9" name="Shape 149"/>
            <p:cNvCxnSpPr/>
            <p:nvPr/>
          </p:nvCxnSpPr>
          <p:spPr>
            <a:xfrm rot="10800000" flipH="1">
              <a:off x="5557225" y="995325"/>
              <a:ext cx="571200" cy="2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0" name="Shape 150"/>
            <p:cNvSpPr/>
            <p:nvPr/>
          </p:nvSpPr>
          <p:spPr>
            <a:xfrm>
              <a:off x="163950" y="1221825"/>
              <a:ext cx="1500900" cy="5382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1" name="Shape 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750" y="2183050"/>
              <a:ext cx="2233750" cy="169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Shape 152"/>
            <p:cNvSpPr/>
            <p:nvPr/>
          </p:nvSpPr>
          <p:spPr>
            <a:xfrm flipH="1">
              <a:off x="4176725" y="2162250"/>
              <a:ext cx="535500" cy="1695300"/>
            </a:xfrm>
            <a:prstGeom prst="cube">
              <a:avLst>
                <a:gd name="adj" fmla="val 79948"/>
              </a:avLst>
            </a:prstGeom>
            <a:solidFill>
              <a:srgbClr val="A4C2F4"/>
            </a:solidFill>
            <a:ln w="9525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4210025" y="2455000"/>
              <a:ext cx="316500" cy="1128300"/>
            </a:xfrm>
            <a:prstGeom prst="cube">
              <a:avLst>
                <a:gd name="adj" fmla="val 79948"/>
              </a:avLst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flipH="1">
              <a:off x="5254125" y="2667350"/>
              <a:ext cx="265200" cy="676500"/>
            </a:xfrm>
            <a:prstGeom prst="cube">
              <a:avLst>
                <a:gd name="adj" fmla="val 55524"/>
              </a:avLst>
            </a:prstGeom>
            <a:solidFill>
              <a:srgbClr val="C9DAF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439500" y="2662975"/>
              <a:ext cx="106500" cy="864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7286125" y="2390850"/>
              <a:ext cx="1807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Softmax Classifier</a:t>
              </a:r>
              <a:endParaRPr/>
            </a:p>
          </p:txBody>
        </p:sp>
        <p:sp>
          <p:nvSpPr>
            <p:cNvPr id="157" name="Shape 157"/>
            <p:cNvSpPr txBox="1"/>
            <p:nvPr/>
          </p:nvSpPr>
          <p:spPr>
            <a:xfrm>
              <a:off x="7286125" y="3381450"/>
              <a:ext cx="1807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BBox Regression</a:t>
              </a:r>
              <a:endParaRPr/>
            </a:p>
          </p:txBody>
        </p:sp>
        <p:cxnSp>
          <p:nvCxnSpPr>
            <p:cNvPr id="158" name="Shape 158"/>
            <p:cNvCxnSpPr>
              <a:endCxn id="156" idx="1"/>
            </p:cNvCxnSpPr>
            <p:nvPr/>
          </p:nvCxnSpPr>
          <p:spPr>
            <a:xfrm rot="10800000" flipH="1">
              <a:off x="6760225" y="2557650"/>
              <a:ext cx="525900" cy="431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Shape 159"/>
            <p:cNvCxnSpPr/>
            <p:nvPr/>
          </p:nvCxnSpPr>
          <p:spPr>
            <a:xfrm rot="10800000" flipH="1">
              <a:off x="2333300" y="3042750"/>
              <a:ext cx="1842600" cy="12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0" name="Shape 160"/>
            <p:cNvCxnSpPr>
              <a:endCxn id="157" idx="1"/>
            </p:cNvCxnSpPr>
            <p:nvPr/>
          </p:nvCxnSpPr>
          <p:spPr>
            <a:xfrm>
              <a:off x="6760225" y="3217650"/>
              <a:ext cx="52590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61" name="Shape 161"/>
            <p:cNvGrpSpPr/>
            <p:nvPr/>
          </p:nvGrpSpPr>
          <p:grpSpPr>
            <a:xfrm>
              <a:off x="2522344" y="2158760"/>
              <a:ext cx="1302308" cy="1695240"/>
              <a:chOff x="6556536" y="13240375"/>
              <a:chExt cx="4257300" cy="4080000"/>
            </a:xfrm>
          </p:grpSpPr>
          <p:sp>
            <p:nvSpPr>
              <p:cNvPr id="162" name="Shape 162"/>
              <p:cNvSpPr/>
              <p:nvPr/>
            </p:nvSpPr>
            <p:spPr>
              <a:xfrm rot="5400000">
                <a:off x="6645186" y="13151725"/>
                <a:ext cx="4080000" cy="4257300"/>
              </a:xfrm>
              <a:prstGeom prst="trapezoid">
                <a:avLst>
                  <a:gd name="adj" fmla="val 25000"/>
                </a:avLst>
              </a:prstGeom>
              <a:solidFill>
                <a:srgbClr val="D9D9D9"/>
              </a:solidFill>
              <a:ln w="9525" cap="flat" cmpd="sng">
                <a:solidFill>
                  <a:srgbClr val="53585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Shape 163"/>
              <p:cNvSpPr txBox="1"/>
              <p:nvPr/>
            </p:nvSpPr>
            <p:spPr>
              <a:xfrm>
                <a:off x="6717816" y="14413618"/>
                <a:ext cx="3927600" cy="133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3000"/>
                  <a:t>Conv</a:t>
                </a:r>
                <a:endParaRPr sz="3000"/>
              </a:p>
            </p:txBody>
          </p:sp>
        </p:grpSp>
        <p:cxnSp>
          <p:nvCxnSpPr>
            <p:cNvPr id="164" name="Shape 164"/>
            <p:cNvCxnSpPr/>
            <p:nvPr/>
          </p:nvCxnSpPr>
          <p:spPr>
            <a:xfrm rot="10800000" flipH="1">
              <a:off x="4719025" y="3052725"/>
              <a:ext cx="571200" cy="2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5" name="Shape 165"/>
            <p:cNvCxnSpPr/>
            <p:nvPr/>
          </p:nvCxnSpPr>
          <p:spPr>
            <a:xfrm rot="10800000" flipH="1">
              <a:off x="5557225" y="3052725"/>
              <a:ext cx="571200" cy="2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6" name="Shape 166"/>
            <p:cNvSpPr/>
            <p:nvPr/>
          </p:nvSpPr>
          <p:spPr>
            <a:xfrm>
              <a:off x="6143100" y="2663125"/>
              <a:ext cx="106500" cy="864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63950" y="3279225"/>
              <a:ext cx="1500900" cy="5382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-125" y="6189900"/>
            <a:ext cx="9144000" cy="5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3901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Technical Approach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333083"/>
            <a:ext cx="85206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●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RGB stream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marR="0" lvl="1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Finetune using ImageNet pre-trained VGG16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●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Depth stream 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Finetune using ImageNet pre-trained VGG16 on disparity images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Finetune using ImageNet pre-trained VGG16 on HHA images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●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Combining RGB and depth streams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Average final scores</a:t>
            </a:r>
            <a:endParaRPr sz="2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T Sans Narrow"/>
              <a:buChar char="○"/>
            </a:pPr>
            <a:r>
              <a:rPr lang="zh-CN" sz="24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Joint training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151350" y="6214824"/>
            <a:ext cx="89295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RGB-D Object Detection using the Fast R-CNN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											         -Xiaoqiang Yan (CICS, UMass Amherst)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-125" y="6189900"/>
            <a:ext cx="9144000" cy="5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1869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Joint Training Architecture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51350" y="6181333"/>
            <a:ext cx="8929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RGB-D Object Detection using the Fast R-CNN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											         -Xiaoqiang Yan (CICS, UMass Amherst)</a:t>
            </a:r>
            <a:endParaRPr/>
          </a:p>
        </p:txBody>
      </p:sp>
      <p:grpSp>
        <p:nvGrpSpPr>
          <p:cNvPr id="183" name="Shape 183"/>
          <p:cNvGrpSpPr/>
          <p:nvPr/>
        </p:nvGrpSpPr>
        <p:grpSpPr>
          <a:xfrm>
            <a:off x="468750" y="1125743"/>
            <a:ext cx="8493303" cy="4668329"/>
            <a:chOff x="87750" y="101360"/>
            <a:chExt cx="9197859" cy="3776965"/>
          </a:xfrm>
        </p:grpSpPr>
        <p:pic>
          <p:nvPicPr>
            <p:cNvPr id="184" name="Shape 1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750" y="119150"/>
              <a:ext cx="2233745" cy="169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/>
            <p:nvPr/>
          </p:nvSpPr>
          <p:spPr>
            <a:xfrm flipH="1">
              <a:off x="4176725" y="104850"/>
              <a:ext cx="535500" cy="1695300"/>
            </a:xfrm>
            <a:prstGeom prst="cube">
              <a:avLst>
                <a:gd name="adj" fmla="val 79948"/>
              </a:avLst>
            </a:prstGeom>
            <a:solidFill>
              <a:srgbClr val="A4C2F4"/>
            </a:solidFill>
            <a:ln w="9525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flipH="1">
              <a:off x="4210025" y="397600"/>
              <a:ext cx="316500" cy="1128300"/>
            </a:xfrm>
            <a:prstGeom prst="cube">
              <a:avLst>
                <a:gd name="adj" fmla="val 79948"/>
              </a:avLst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395012" y="1767194"/>
              <a:ext cx="16926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Image+Proposal</a:t>
              </a:r>
              <a:endParaRPr/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3754125" y="1760125"/>
              <a:ext cx="15762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Feature Map</a:t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flipH="1">
              <a:off x="5254125" y="609950"/>
              <a:ext cx="265200" cy="676500"/>
            </a:xfrm>
            <a:prstGeom prst="cube">
              <a:avLst>
                <a:gd name="adj" fmla="val 55524"/>
              </a:avLst>
            </a:prstGeom>
            <a:solidFill>
              <a:srgbClr val="C9DAF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4588800" y="216400"/>
              <a:ext cx="15762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ROI Pooling</a:t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6143100" y="605725"/>
              <a:ext cx="106500" cy="864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6439500" y="605575"/>
              <a:ext cx="106500" cy="864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" name="Shape 193"/>
            <p:cNvCxnSpPr/>
            <p:nvPr/>
          </p:nvCxnSpPr>
          <p:spPr>
            <a:xfrm rot="10800000" flipH="1">
              <a:off x="2333300" y="985350"/>
              <a:ext cx="1842600" cy="12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94" name="Shape 194"/>
            <p:cNvGrpSpPr/>
            <p:nvPr/>
          </p:nvGrpSpPr>
          <p:grpSpPr>
            <a:xfrm>
              <a:off x="2522344" y="101360"/>
              <a:ext cx="1302308" cy="1695240"/>
              <a:chOff x="6556536" y="13240375"/>
              <a:chExt cx="4257300" cy="4080000"/>
            </a:xfrm>
          </p:grpSpPr>
          <p:sp>
            <p:nvSpPr>
              <p:cNvPr id="195" name="Shape 195"/>
              <p:cNvSpPr/>
              <p:nvPr/>
            </p:nvSpPr>
            <p:spPr>
              <a:xfrm rot="5400000">
                <a:off x="6645186" y="13151725"/>
                <a:ext cx="4080000" cy="4257300"/>
              </a:xfrm>
              <a:prstGeom prst="trapezoid">
                <a:avLst>
                  <a:gd name="adj" fmla="val 25000"/>
                </a:avLst>
              </a:prstGeom>
              <a:solidFill>
                <a:srgbClr val="D9D9D9"/>
              </a:solidFill>
              <a:ln w="9525" cap="flat" cmpd="sng">
                <a:solidFill>
                  <a:srgbClr val="53585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Shape 196"/>
              <p:cNvSpPr txBox="1"/>
              <p:nvPr/>
            </p:nvSpPr>
            <p:spPr>
              <a:xfrm>
                <a:off x="6717816" y="14413618"/>
                <a:ext cx="3927600" cy="133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3000"/>
                  <a:t>Conv</a:t>
                </a:r>
                <a:endParaRPr sz="3000"/>
              </a:p>
            </p:txBody>
          </p:sp>
        </p:grpSp>
        <p:cxnSp>
          <p:nvCxnSpPr>
            <p:cNvPr id="197" name="Shape 197"/>
            <p:cNvCxnSpPr/>
            <p:nvPr/>
          </p:nvCxnSpPr>
          <p:spPr>
            <a:xfrm rot="10800000" flipH="1">
              <a:off x="4719025" y="995325"/>
              <a:ext cx="571200" cy="2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8" name="Shape 198"/>
            <p:cNvCxnSpPr/>
            <p:nvPr/>
          </p:nvCxnSpPr>
          <p:spPr>
            <a:xfrm rot="10800000" flipH="1">
              <a:off x="5557225" y="995325"/>
              <a:ext cx="571200" cy="2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9" name="Shape 199"/>
            <p:cNvSpPr/>
            <p:nvPr/>
          </p:nvSpPr>
          <p:spPr>
            <a:xfrm>
              <a:off x="163950" y="1221825"/>
              <a:ext cx="1500900" cy="5382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0" name="Shape 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750" y="2183050"/>
              <a:ext cx="2233750" cy="169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 flipH="1">
              <a:off x="4176725" y="2162250"/>
              <a:ext cx="535500" cy="1695300"/>
            </a:xfrm>
            <a:prstGeom prst="cube">
              <a:avLst>
                <a:gd name="adj" fmla="val 79948"/>
              </a:avLst>
            </a:prstGeom>
            <a:solidFill>
              <a:srgbClr val="A4C2F4"/>
            </a:solidFill>
            <a:ln w="9525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flipH="1">
              <a:off x="4210025" y="2455000"/>
              <a:ext cx="316500" cy="1128300"/>
            </a:xfrm>
            <a:prstGeom prst="cube">
              <a:avLst>
                <a:gd name="adj" fmla="val 79948"/>
              </a:avLst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5254125" y="2667350"/>
              <a:ext cx="265200" cy="676500"/>
            </a:xfrm>
            <a:prstGeom prst="cube">
              <a:avLst>
                <a:gd name="adj" fmla="val 55524"/>
              </a:avLst>
            </a:prstGeom>
            <a:solidFill>
              <a:srgbClr val="C9DAF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6439500" y="2662975"/>
              <a:ext cx="106500" cy="864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8112300" y="985350"/>
              <a:ext cx="10317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Softmax Classifier</a:t>
              </a:r>
              <a:endParaRPr/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8049009" y="2403590"/>
              <a:ext cx="1236600" cy="7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BBox Regression</a:t>
              </a:r>
              <a:endParaRPr/>
            </a:p>
          </p:txBody>
        </p:sp>
        <p:cxnSp>
          <p:nvCxnSpPr>
            <p:cNvPr id="207" name="Shape 207"/>
            <p:cNvCxnSpPr/>
            <p:nvPr/>
          </p:nvCxnSpPr>
          <p:spPr>
            <a:xfrm rot="10800000" flipH="1">
              <a:off x="7680475" y="1386700"/>
              <a:ext cx="525900" cy="431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Shape 208"/>
            <p:cNvCxnSpPr/>
            <p:nvPr/>
          </p:nvCxnSpPr>
          <p:spPr>
            <a:xfrm rot="10800000" flipH="1">
              <a:off x="2333300" y="3042750"/>
              <a:ext cx="1842600" cy="12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9" name="Shape 209"/>
            <p:cNvCxnSpPr/>
            <p:nvPr/>
          </p:nvCxnSpPr>
          <p:spPr>
            <a:xfrm>
              <a:off x="7655850" y="2349125"/>
              <a:ext cx="52590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10" name="Shape 210"/>
            <p:cNvGrpSpPr/>
            <p:nvPr/>
          </p:nvGrpSpPr>
          <p:grpSpPr>
            <a:xfrm>
              <a:off x="2522344" y="2158760"/>
              <a:ext cx="1302308" cy="1695240"/>
              <a:chOff x="6556536" y="13240375"/>
              <a:chExt cx="4257300" cy="4080000"/>
            </a:xfrm>
          </p:grpSpPr>
          <p:sp>
            <p:nvSpPr>
              <p:cNvPr id="211" name="Shape 211"/>
              <p:cNvSpPr/>
              <p:nvPr/>
            </p:nvSpPr>
            <p:spPr>
              <a:xfrm rot="5400000">
                <a:off x="6645186" y="13151725"/>
                <a:ext cx="4080000" cy="4257300"/>
              </a:xfrm>
              <a:prstGeom prst="trapezoid">
                <a:avLst>
                  <a:gd name="adj" fmla="val 25000"/>
                </a:avLst>
              </a:prstGeom>
              <a:solidFill>
                <a:srgbClr val="D9D9D9"/>
              </a:solidFill>
              <a:ln w="9525" cap="flat" cmpd="sng">
                <a:solidFill>
                  <a:srgbClr val="53585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Shape 212"/>
              <p:cNvSpPr txBox="1"/>
              <p:nvPr/>
            </p:nvSpPr>
            <p:spPr>
              <a:xfrm>
                <a:off x="6717816" y="14413618"/>
                <a:ext cx="3927600" cy="133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3000"/>
                  <a:t>Conv</a:t>
                </a:r>
                <a:endParaRPr sz="3000"/>
              </a:p>
            </p:txBody>
          </p:sp>
        </p:grpSp>
        <p:cxnSp>
          <p:nvCxnSpPr>
            <p:cNvPr id="213" name="Shape 213"/>
            <p:cNvCxnSpPr/>
            <p:nvPr/>
          </p:nvCxnSpPr>
          <p:spPr>
            <a:xfrm rot="10800000" flipH="1">
              <a:off x="4719025" y="3052725"/>
              <a:ext cx="571200" cy="2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4" name="Shape 214"/>
            <p:cNvCxnSpPr/>
            <p:nvPr/>
          </p:nvCxnSpPr>
          <p:spPr>
            <a:xfrm rot="10800000" flipH="1">
              <a:off x="5557225" y="3052725"/>
              <a:ext cx="571200" cy="2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5" name="Shape 215"/>
            <p:cNvSpPr/>
            <p:nvPr/>
          </p:nvSpPr>
          <p:spPr>
            <a:xfrm>
              <a:off x="6143100" y="2663125"/>
              <a:ext cx="106500" cy="864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63950" y="3279225"/>
              <a:ext cx="1500900" cy="5382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5570428" y="1435602"/>
              <a:ext cx="12366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/>
                <a:t>        FC6 FC7</a:t>
              </a:r>
              <a:endParaRPr sz="120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6491259" y="1810926"/>
              <a:ext cx="1201500" cy="5382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 b="1"/>
                <a:t>Concatenate</a:t>
              </a:r>
              <a:endParaRPr sz="1200" b="1"/>
            </a:p>
          </p:txBody>
        </p:sp>
        <p:cxnSp>
          <p:nvCxnSpPr>
            <p:cNvPr id="219" name="Shape 219"/>
            <p:cNvCxnSpPr>
              <a:stCxn id="192" idx="3"/>
              <a:endCxn id="218" idx="0"/>
            </p:cNvCxnSpPr>
            <p:nvPr/>
          </p:nvCxnSpPr>
          <p:spPr>
            <a:xfrm>
              <a:off x="6546000" y="1037875"/>
              <a:ext cx="546000" cy="773100"/>
            </a:xfrm>
            <a:prstGeom prst="bent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20" name="Shape 220"/>
            <p:cNvCxnSpPr>
              <a:stCxn id="204" idx="3"/>
              <a:endCxn id="218" idx="2"/>
            </p:cNvCxnSpPr>
            <p:nvPr/>
          </p:nvCxnSpPr>
          <p:spPr>
            <a:xfrm rot="10800000" flipH="1">
              <a:off x="6546000" y="2349175"/>
              <a:ext cx="546000" cy="746100"/>
            </a:xfrm>
            <a:prstGeom prst="bent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-125" y="6189900"/>
            <a:ext cx="9144000" cy="5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853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Comparisons of Single Modalities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151350" y="6181333"/>
            <a:ext cx="8929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RGB-D Object Detection using the Fast R-CNN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											         -Xiaoqiang Yan (CICS, UMass Amherst)</a:t>
            </a:r>
            <a:endParaRPr/>
          </a:p>
        </p:txBody>
      </p:sp>
      <p:graphicFrame>
        <p:nvGraphicFramePr>
          <p:cNvPr id="228" name="Shape 228"/>
          <p:cNvGraphicFramePr/>
          <p:nvPr/>
        </p:nvGraphicFramePr>
        <p:xfrm>
          <a:off x="303738" y="3378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{F0619B6B-C76A-4512-93D2-BAA9B13298F0}</a:tableStyleId>
              </a:tblPr>
              <a:tblGrid>
                <a:gridCol w="107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94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Category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lamp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monitor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night-</a:t>
                      </a:r>
                      <a:endParaRPr sz="16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stand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pillow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sink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sofa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table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TV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toilet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mean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RGB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32.5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43.8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31.8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30.5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39.9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44.5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21.6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47.6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51.5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36.1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Disparity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24.7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8.92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38.7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19.9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23.1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45.6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21.3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6.83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31.7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24.4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HHA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28.7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29.4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34.8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36.3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28.3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52.8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23.9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15.3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59.4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32.1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9" name="Shape 229"/>
          <p:cNvGraphicFramePr/>
          <p:nvPr/>
        </p:nvGraphicFramePr>
        <p:xfrm>
          <a:off x="303738" y="98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{F0619B6B-C76A-4512-93D2-BAA9B13298F0}</a:tableStyleId>
              </a:tblPr>
              <a:tblGrid>
                <a:gridCol w="107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3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94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Category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bathtub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bed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b="1"/>
                        <a:t>bookshelf</a:t>
                      </a:r>
                      <a:endParaRPr sz="15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box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chair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counter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desk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door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dresser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garbage-bin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RGB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25.2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65.5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46.9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2.62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42.3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44.7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13.5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26.6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38.8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36.3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Disparity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24.4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68.9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25.0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0.32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38.0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39.2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6.11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8.73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21.5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11.5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HHA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30.5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74.3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29.0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0.94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38.9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44.1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13.3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11.0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37.7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20.8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-125" y="6189900"/>
            <a:ext cx="9144000" cy="5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311700" y="853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Combining RGB and HHA modalities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151350" y="6105133"/>
            <a:ext cx="8929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RGB-D Object Detection using the Fast R-CNN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											         -Xiaoqiang Yan (CICS, UMass Amherst)</a:t>
            </a:r>
            <a:endParaRPr/>
          </a:p>
        </p:txBody>
      </p:sp>
      <p:graphicFrame>
        <p:nvGraphicFramePr>
          <p:cNvPr id="237" name="Shape 237"/>
          <p:cNvGraphicFramePr/>
          <p:nvPr/>
        </p:nvGraphicFramePr>
        <p:xfrm>
          <a:off x="293388" y="349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{F0619B6B-C76A-4512-93D2-BAA9B13298F0}</a:tableStyleId>
              </a:tblPr>
              <a:tblGrid>
                <a:gridCol w="68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983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Category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lamp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monitor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night-</a:t>
                      </a:r>
                      <a:endParaRPr sz="16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stand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pillow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sink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sofa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table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TV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toilet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mean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2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Average Score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38.7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53.6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48.7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42.3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44.3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58.7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28.4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43.9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69.2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44.7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2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Joint Training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38.9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52.7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45.5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45.1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40.4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58.0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30.5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50.4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66.8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44.2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8" name="Shape 238"/>
          <p:cNvGraphicFramePr/>
          <p:nvPr/>
        </p:nvGraphicFramePr>
        <p:xfrm>
          <a:off x="311700" y="10281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{F0619B6B-C76A-4512-93D2-BAA9B13298F0}</a:tableStyleId>
              </a:tblPr>
              <a:tblGrid>
                <a:gridCol w="104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49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Category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bathtub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bed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b="1"/>
                        <a:t>bookshelf</a:t>
                      </a:r>
                      <a:endParaRPr sz="15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box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chair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counter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desk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door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dresser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garbage-bin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Average Score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43.1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78.9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49.0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3.20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48.7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56.0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19.1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26.1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54.1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43.1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/>
                        <a:t>Joint Training</a:t>
                      </a:r>
                      <a:endParaRPr sz="1600" b="1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41.2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78.6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46.2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2.74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50.5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55.7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17.8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</a:rPr>
                        <a:t>28.1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50.6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39.4</a:t>
                      </a:r>
                      <a:endParaRPr sz="1600"/>
                    </a:p>
                  </a:txBody>
                  <a:tcPr marL="38100" marR="38100" marT="50800" marB="508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-125" y="6189900"/>
            <a:ext cx="9144000" cy="5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853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Single vs Two Modalities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151350" y="6181333"/>
            <a:ext cx="8929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RGB-D Object Detection using the Fast R-CNN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											         -Xiaoqiang Yan (CICS, UMass Amherst)</a:t>
            </a:r>
            <a:endParaRPr/>
          </a:p>
        </p:txBody>
      </p:sp>
      <p:graphicFrame>
        <p:nvGraphicFramePr>
          <p:cNvPr id="246" name="Shape 246"/>
          <p:cNvGraphicFramePr/>
          <p:nvPr/>
        </p:nvGraphicFramePr>
        <p:xfrm>
          <a:off x="960825" y="2098277"/>
          <a:ext cx="6833200" cy="2303800"/>
        </p:xfrm>
        <a:graphic>
          <a:graphicData uri="http://schemas.openxmlformats.org/drawingml/2006/table">
            <a:tbl>
              <a:tblPr>
                <a:noFill/>
                <a:tableStyleId>{F0619B6B-C76A-4512-93D2-BAA9B13298F0}</a:tableStyleId>
              </a:tblPr>
              <a:tblGrid>
                <a:gridCol w="201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77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 b="1"/>
                        <a:t>Input Modality</a:t>
                      </a:r>
                      <a:endParaRPr sz="2400" b="1"/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 b="1"/>
                        <a:t>RGB</a:t>
                      </a:r>
                      <a:endParaRPr sz="2400" b="1"/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 b="1"/>
                        <a:t>HHA</a:t>
                      </a:r>
                      <a:endParaRPr sz="2400" b="1"/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 b="1"/>
                        <a:t>HHA</a:t>
                      </a:r>
                      <a:endParaRPr sz="24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 b="1"/>
                        <a:t>(scratch)</a:t>
                      </a:r>
                      <a:endParaRPr sz="2400" b="1"/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 b="1"/>
                        <a:t>RGB+</a:t>
                      </a:r>
                      <a:endParaRPr sz="24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 b="1"/>
                        <a:t>HHA</a:t>
                      </a:r>
                      <a:endParaRPr sz="2400" b="1"/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6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 b="1"/>
                        <a:t>mAP</a:t>
                      </a:r>
                      <a:endParaRPr sz="2400" b="1"/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36.1</a:t>
                      </a:r>
                      <a:endParaRPr sz="2400"/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32.1</a:t>
                      </a:r>
                      <a:endParaRPr sz="2400"/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0.0*</a:t>
                      </a:r>
                      <a:endParaRPr sz="2400"/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 b="1">
                          <a:solidFill>
                            <a:srgbClr val="FF0000"/>
                          </a:solidFill>
                        </a:rPr>
                        <a:t>44.7</a:t>
                      </a:r>
                      <a:endParaRPr sz="2400" b="1">
                        <a:solidFill>
                          <a:srgbClr val="FF0000"/>
                        </a:solidFill>
                      </a:endParaRPr>
                    </a:p>
                  </a:txBody>
                  <a:tcPr marL="38100" marR="38100" marT="39100" marB="39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7" name="Shape 247"/>
          <p:cNvSpPr txBox="1"/>
          <p:nvPr/>
        </p:nvSpPr>
        <p:spPr>
          <a:xfrm>
            <a:off x="715800" y="4813700"/>
            <a:ext cx="7712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*I was unable to get meaningful results for HHA using random initi</a:t>
            </a:r>
            <a:r>
              <a:rPr lang="en-US" altLang="zh-CN"/>
              <a:t>a</a:t>
            </a:r>
            <a:r>
              <a:rPr lang="zh-CN"/>
              <a:t>lization within 10K iterations.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-125" y="6189900"/>
            <a:ext cx="9144000" cy="5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151350" y="6181333"/>
            <a:ext cx="8929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RGB-D Object Detection using the Fast R-CNN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											         -Xiaoqiang Yan (CICS, UMass Amherst)</a:t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175" y="1464319"/>
            <a:ext cx="1783850" cy="135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175" y="2925986"/>
            <a:ext cx="1783850" cy="13513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Shape 256"/>
          <p:cNvGrpSpPr/>
          <p:nvPr/>
        </p:nvGrpSpPr>
        <p:grpSpPr>
          <a:xfrm>
            <a:off x="99825" y="1462152"/>
            <a:ext cx="8989750" cy="4246500"/>
            <a:chOff x="23625" y="242750"/>
            <a:chExt cx="8989750" cy="4246500"/>
          </a:xfrm>
        </p:grpSpPr>
        <p:pic>
          <p:nvPicPr>
            <p:cNvPr id="257" name="Shape 2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26575" y="245425"/>
              <a:ext cx="1783849" cy="1352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2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00700" y="242750"/>
              <a:ext cx="1783850" cy="135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26576" y="1683524"/>
              <a:ext cx="1783850" cy="1354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Shape 26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10425" y="1683532"/>
              <a:ext cx="1783850" cy="1354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1" name="Shape 261"/>
            <p:cNvGrpSpPr/>
            <p:nvPr/>
          </p:nvGrpSpPr>
          <p:grpSpPr>
            <a:xfrm>
              <a:off x="23625" y="245425"/>
              <a:ext cx="8989750" cy="4243825"/>
              <a:chOff x="23625" y="245425"/>
              <a:chExt cx="8989750" cy="4243825"/>
            </a:xfrm>
          </p:grpSpPr>
          <p:pic>
            <p:nvPicPr>
              <p:cNvPr id="262" name="Shape 26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650" y="245425"/>
                <a:ext cx="1783851" cy="13538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Shape 263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842725" y="253504"/>
                <a:ext cx="1783862" cy="13538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Shape 26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8175" y="1683525"/>
                <a:ext cx="1783851" cy="1353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Shape 26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842726" y="1683524"/>
                <a:ext cx="1783851" cy="1353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Shape 266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3625" y="3113525"/>
                <a:ext cx="1783851" cy="1353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Shape 267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825100" y="3113530"/>
                <a:ext cx="1783851" cy="13538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Shape 268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3626575" y="3129986"/>
                <a:ext cx="1783850" cy="13568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Shape 269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5410425" y="3127567"/>
                <a:ext cx="1783850" cy="13616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" name="Shape 270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7229525" y="3126013"/>
                <a:ext cx="1783850" cy="13616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1" name="Shape 271"/>
          <p:cNvSpPr txBox="1"/>
          <p:nvPr/>
        </p:nvSpPr>
        <p:spPr>
          <a:xfrm>
            <a:off x="128475" y="859086"/>
            <a:ext cx="16035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RGB images                            </a:t>
            </a:r>
            <a:endParaRPr/>
          </a:p>
        </p:txBody>
      </p:sp>
      <p:sp>
        <p:nvSpPr>
          <p:cNvPr id="272" name="Shape 272"/>
          <p:cNvSpPr txBox="1"/>
          <p:nvPr/>
        </p:nvSpPr>
        <p:spPr>
          <a:xfrm>
            <a:off x="1881075" y="859086"/>
            <a:ext cx="16035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HHA images                            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3709875" y="859086"/>
            <a:ext cx="16035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RGB Detection                            </a:t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5462475" y="859086"/>
            <a:ext cx="16035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HHA detection                            </a:t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7142175" y="859086"/>
            <a:ext cx="1942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RGB+HHA Detection                            </a:t>
            </a: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6900" y="9167"/>
            <a:ext cx="8520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Single vs Two Modalities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Macintosh PowerPoint</Application>
  <PresentationFormat>On-screen Show (4:3)</PresentationFormat>
  <Paragraphs>247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PT Sans Narrow</vt:lpstr>
      <vt:lpstr>Arial</vt:lpstr>
      <vt:lpstr>Simple Light</vt:lpstr>
      <vt:lpstr>Tropic</vt:lpstr>
      <vt:lpstr>RGB-D Object Detection using the Fast R-CNN</vt:lpstr>
      <vt:lpstr>Introduction</vt:lpstr>
      <vt:lpstr>Architecture</vt:lpstr>
      <vt:lpstr>Technical Approach</vt:lpstr>
      <vt:lpstr>Joint Training Architecture</vt:lpstr>
      <vt:lpstr>Comparisons of Single Modalities</vt:lpstr>
      <vt:lpstr>Combining RGB and HHA modalities</vt:lpstr>
      <vt:lpstr>Single vs Two Modalities</vt:lpstr>
      <vt:lpstr>Single vs Two Modalities</vt:lpstr>
      <vt:lpstr>Conclusion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RGB-D Object Detection using the Fast R-CNN</dc:title>
  <cp:lastModifiedBy>Xiaoqiang Yan</cp:lastModifiedBy>
  <cp:revision>1</cp:revision>
  <dcterms:modified xsi:type="dcterms:W3CDTF">2018-06-05T19:27:57Z</dcterms:modified>
</cp:coreProperties>
</file>